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322" r:id="rId4"/>
    <p:sldId id="323" r:id="rId5"/>
    <p:sldId id="321" r:id="rId6"/>
    <p:sldId id="326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25" r:id="rId15"/>
    <p:sldId id="327" r:id="rId16"/>
    <p:sldId id="331" r:id="rId17"/>
    <p:sldId id="345" r:id="rId18"/>
    <p:sldId id="324" r:id="rId19"/>
    <p:sldId id="349" r:id="rId20"/>
    <p:sldId id="330" r:id="rId21"/>
    <p:sldId id="346" r:id="rId22"/>
    <p:sldId id="347" r:id="rId23"/>
    <p:sldId id="329" r:id="rId24"/>
    <p:sldId id="348" r:id="rId25"/>
    <p:sldId id="334" r:id="rId26"/>
    <p:sldId id="333" r:id="rId27"/>
    <p:sldId id="336" r:id="rId28"/>
    <p:sldId id="33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A0E6BC-D5D9-7542-83D2-D22E29E466A4}">
          <p14:sldIdLst>
            <p14:sldId id="256"/>
            <p14:sldId id="258"/>
            <p14:sldId id="322"/>
            <p14:sldId id="323"/>
            <p14:sldId id="321"/>
            <p14:sldId id="326"/>
            <p14:sldId id="338"/>
            <p14:sldId id="339"/>
            <p14:sldId id="340"/>
            <p14:sldId id="341"/>
            <p14:sldId id="342"/>
            <p14:sldId id="343"/>
            <p14:sldId id="344"/>
            <p14:sldId id="325"/>
            <p14:sldId id="327"/>
            <p14:sldId id="331"/>
            <p14:sldId id="345"/>
            <p14:sldId id="324"/>
            <p14:sldId id="349"/>
            <p14:sldId id="330"/>
            <p14:sldId id="346"/>
            <p14:sldId id="347"/>
            <p14:sldId id="329"/>
            <p14:sldId id="348"/>
            <p14:sldId id="334"/>
            <p14:sldId id="333"/>
            <p14:sldId id="336"/>
            <p14:sldId id="33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5" autoAdjust="0"/>
    <p:restoredTop sz="94572" autoAdjust="0"/>
  </p:normalViewPr>
  <p:slideViewPr>
    <p:cSldViewPr snapToGrid="0" snapToObjects="1">
      <p:cViewPr>
        <p:scale>
          <a:sx n="125" d="100"/>
          <a:sy n="125" d="100"/>
        </p:scale>
        <p:origin x="-117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A3505-2DC9-5144-8BE0-F554728337D0}" type="datetime1">
              <a:rPr lang="es-AR" smtClean="0"/>
              <a:pPr/>
              <a:t>26/08/13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B0D48-8A18-5D47-A778-E91CCB3AA0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41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2C029-8A10-D34B-B84D-CA760CD821AA}" type="datetime1">
              <a:rPr lang="es-AR" smtClean="0"/>
              <a:pPr/>
              <a:t>26/08/13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7C840-8291-B645-A2DF-2266A04012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737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7C840-8291-B645-A2DF-2266A04012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33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7C840-8291-B645-A2DF-2266A04012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3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7C840-8291-B645-A2DF-2266A04012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14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7C840-8291-B645-A2DF-2266A04012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87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7C840-8291-B645-A2DF-2266A04012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5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3F4649-A2FD-4A44-82FA-E284E87646A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CA603F7-791D-B449-8E90-19BDDE78149D}" type="datetime11">
              <a:rPr lang="es-AR" smtClean="0"/>
              <a:pPr/>
              <a:t>15:55:30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B1FD-8D7D-B04B-97C3-76C676FDB0F7}" type="datetime11">
              <a:rPr lang="es-AR" smtClean="0"/>
              <a:pPr/>
              <a:t>15:55:30</a:t>
            </a:fld>
            <a:endParaRPr lang="en-US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5766-53BE-D841-900D-50D98E4427F2}" type="datetime11">
              <a:rPr lang="es-AR" smtClean="0"/>
              <a:pPr/>
              <a:t>15:55:30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40F3-30F1-F641-A01E-DCC7653D3F12}" type="datetime11">
              <a:rPr lang="es-AR" smtClean="0"/>
              <a:pPr/>
              <a:t>15:55:30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6929FF0C-F7B4-CF47-934D-4044FE3405C3}" type="datetime11">
              <a:rPr lang="es-AR" smtClean="0"/>
              <a:pPr/>
              <a:t>15:55:30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D950E80-F2A4-EA48-AABD-6073DBBA7AC2}" type="datetime11">
              <a:rPr lang="es-AR" smtClean="0"/>
              <a:pPr/>
              <a:t>15:55:30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7472-2407-784B-82EC-B850B78925F2}" type="datetime11">
              <a:rPr lang="es-AR" smtClean="0"/>
              <a:pPr/>
              <a:t>15:55:30</a:t>
            </a:fld>
            <a:endParaRPr lang="en-US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84059D-340B-1F47-804E-9C208C45AB71}" type="datetime11">
              <a:rPr lang="es-AR" smtClean="0"/>
              <a:pPr/>
              <a:t>15:55:30</a:t>
            </a:fld>
            <a:endParaRPr lang="en-US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C585E0-1098-5343-8787-FF3A83B36CB9}" type="datetime11">
              <a:rPr lang="es-AR" smtClean="0"/>
              <a:pPr/>
              <a:t>15:55:30</a:t>
            </a:fld>
            <a:endParaRPr lang="en-US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A7347F7-D2BA-4045-ABA3-75C97D7118B0}" type="datetime11">
              <a:rPr lang="es-AR" smtClean="0"/>
              <a:pPr/>
              <a:t>15:55:30</a:t>
            </a:fld>
            <a:endParaRPr lang="en-US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53DD-15CE-6E42-9EA7-AD69184F21D3}" type="datetime11">
              <a:rPr lang="es-AR" smtClean="0"/>
              <a:pPr/>
              <a:t>15:55:30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A7AD-4AE2-4248-8CAE-65430EFDE7DE}" type="datetime11">
              <a:rPr lang="es-AR" smtClean="0"/>
              <a:pPr/>
              <a:t>15:55:30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C7A7-AF17-F246-AF3F-2D4F6A83AD8A}" type="datetime11">
              <a:rPr lang="es-AR" smtClean="0"/>
              <a:pPr/>
              <a:t>15:55:30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78F5-1F37-744D-8485-863B35268957}" type="datetime11">
              <a:rPr lang="es-AR" smtClean="0"/>
              <a:pPr/>
              <a:t>15:55:30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70060E6-FE0A-0C49-A48F-553B45CF3975}" type="datetime11">
              <a:rPr lang="es-AR" smtClean="0"/>
              <a:pPr/>
              <a:t>15:55:30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ED32331-A6BC-674D-A164-47D374B72F72}" type="datetime11">
              <a:rPr lang="es-AR" smtClean="0"/>
              <a:pPr/>
              <a:t>15:55:30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D27F-ADA4-A641-A34F-17731DC4FA14}" type="datetime11">
              <a:rPr lang="es-AR" smtClean="0"/>
              <a:pPr/>
              <a:t>15:55:30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19BC-2186-C14B-9A64-4EAEF78FF4F9}" type="datetime11">
              <a:rPr lang="es-AR" smtClean="0"/>
              <a:pPr/>
              <a:t>15:55:30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02E8-F44A-684C-9EA6-44A29CA789CE}" type="datetime11">
              <a:rPr lang="es-AR" smtClean="0"/>
              <a:pPr/>
              <a:t>15:55:30</a:t>
            </a:fld>
            <a:endParaRPr lang="en-US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02C7-5682-5C40-AF0B-E5E2B5BF782A}" type="datetime11">
              <a:rPr lang="es-AR" smtClean="0"/>
              <a:pPr/>
              <a:t>15:55:30</a:t>
            </a:fld>
            <a:endParaRPr lang="en-US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FE179A6-CDEF-5B4B-8F93-0036A8A479A2}" type="datetime11">
              <a:rPr lang="es-AR" smtClean="0"/>
              <a:pPr/>
              <a:t>15:55:30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REUNIÓN FRANQUICIADOS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ARGENTINA</a:t>
            </a:r>
          </a:p>
          <a:p>
            <a:r>
              <a:rPr lang="en-US" dirty="0" smtClean="0"/>
              <a:t>Andres </a:t>
            </a:r>
            <a:r>
              <a:rPr lang="en-US" dirty="0" err="1" smtClean="0"/>
              <a:t>Irigo</a:t>
            </a:r>
            <a:endParaRPr lang="en-US" dirty="0" smtClean="0"/>
          </a:p>
          <a:p>
            <a:r>
              <a:rPr lang="en-US" dirty="0" err="1" smtClean="0"/>
              <a:t>Agosto</a:t>
            </a:r>
            <a:r>
              <a:rPr lang="en-US" dirty="0" smtClean="0"/>
              <a:t> 2013</a:t>
            </a:r>
            <a:endParaRPr lang="en-US" dirty="0"/>
          </a:p>
        </p:txBody>
      </p:sp>
      <p:pic>
        <p:nvPicPr>
          <p:cNvPr id="10" name="Picture 9" descr="sum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7" y="6458096"/>
            <a:ext cx="8637456" cy="377927"/>
          </a:xfrm>
          <a:prstGeom prst="rect">
            <a:avLst/>
          </a:prstGeom>
        </p:spPr>
      </p:pic>
      <p:pic>
        <p:nvPicPr>
          <p:cNvPr id="12" name="Picture 11" descr="image001.jpg"/>
          <p:cNvPicPr>
            <a:picLocks noChangeAspect="1"/>
          </p:cNvPicPr>
          <p:nvPr/>
        </p:nvPicPr>
        <p:blipFill>
          <a:blip r:embed="rId4">
            <a:alphaModFix amt="9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7" y="4624668"/>
            <a:ext cx="2508459" cy="726941"/>
          </a:xfrm>
          <a:prstGeom prst="rect">
            <a:avLst/>
          </a:prstGeom>
          <a:scene3d>
            <a:camera prst="obliqueTopLeft"/>
            <a:lightRig rig="threePt" dir="t"/>
          </a:scene3d>
          <a:sp3d/>
        </p:spPr>
      </p:pic>
    </p:spTree>
    <p:extLst>
      <p:ext uri="{BB962C8B-B14F-4D97-AF65-F5344CB8AC3E}">
        <p14:creationId xmlns:p14="http://schemas.microsoft.com/office/powerpoint/2010/main" val="192612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300"/>
            <a:ext cx="9144000" cy="55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300"/>
            <a:ext cx="9144000" cy="55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300"/>
            <a:ext cx="9144000" cy="55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2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300"/>
            <a:ext cx="9144000" cy="558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Evolucion</a:t>
            </a:r>
            <a:r>
              <a:rPr lang="en-US" dirty="0" smtClean="0"/>
              <a:t> WOW local 2013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420" y="2044699"/>
            <a:ext cx="5260340" cy="360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2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Evolucion</a:t>
            </a:r>
            <a:r>
              <a:rPr lang="en-US" dirty="0" smtClean="0"/>
              <a:t> WOW local 2013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162" y="2293192"/>
            <a:ext cx="3631865" cy="2902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60" y="1865896"/>
            <a:ext cx="4864100" cy="332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0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Evolucion</a:t>
            </a:r>
            <a:r>
              <a:rPr lang="en-US" dirty="0" smtClean="0"/>
              <a:t> WOW local 2013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65" y="2235200"/>
            <a:ext cx="4608630" cy="36829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226" y="2235200"/>
            <a:ext cx="2914861" cy="368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0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904295"/>
              </p:ext>
            </p:extLst>
          </p:nvPr>
        </p:nvGraphicFramePr>
        <p:xfrm>
          <a:off x="152400" y="1539240"/>
          <a:ext cx="8839200" cy="4943477"/>
        </p:xfrm>
        <a:graphic>
          <a:graphicData uri="http://schemas.openxmlformats.org/drawingml/2006/table">
            <a:tbl>
              <a:tblPr/>
              <a:tblGrid>
                <a:gridCol w="3383756"/>
                <a:gridCol w="1968103"/>
                <a:gridCol w="1829991"/>
                <a:gridCol w="1657350"/>
              </a:tblGrid>
              <a:tr h="589288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latin typeface="Arial"/>
                        </a:rPr>
                        <a:t>1/24/2012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latin typeface="Arial"/>
                        </a:rPr>
                        <a:t>1/22/2013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latin typeface="Arial"/>
                        </a:rPr>
                        <a:t>Index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02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latin typeface="Arial"/>
                        </a:rPr>
                        <a:t>6" Full Price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latin typeface="Arial"/>
                        </a:rPr>
                        <a:t>36,000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latin typeface="Arial"/>
                        </a:rPr>
                        <a:t>40,000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latin typeface="Arial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62202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latin typeface="Arial"/>
                        </a:rPr>
                        <a:t>12" Full Price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latin typeface="Arial"/>
                        </a:rPr>
                        <a:t>14,000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latin typeface="Arial"/>
                        </a:rPr>
                        <a:t>25,000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latin typeface="Arial"/>
                        </a:rPr>
                        <a:t>179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62202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latin typeface="Arial"/>
                        </a:rPr>
                        <a:t>Total Full Price Units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latin typeface="Arial"/>
                        </a:rPr>
                        <a:t>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latin typeface="Arial"/>
                        </a:rPr>
                        <a:t>65,000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latin typeface="Arial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62202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latin typeface="Arial"/>
                        </a:rPr>
                        <a:t>Pelao 6"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latin typeface="Arial"/>
                        </a:rPr>
                        <a:t>81,000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62202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latin typeface="Arial"/>
                        </a:rPr>
                        <a:t>Total Units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latin typeface="Arial"/>
                        </a:rPr>
                        <a:t>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latin typeface="Arial"/>
                        </a:rPr>
                        <a:t>146,000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latin typeface="Arial"/>
                        </a:rPr>
                        <a:t>292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62202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latin typeface="Arial"/>
                        </a:rPr>
                        <a:t>Customer Counts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latin typeface="Arial"/>
                        </a:rPr>
                        <a:t>59,000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latin typeface="Arial"/>
                        </a:rPr>
                        <a:t>108,000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latin typeface="Arial"/>
                        </a:rPr>
                        <a:t>183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62202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latin typeface="Arial"/>
                        </a:rPr>
                        <a:t>Drink units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latin typeface="Arial"/>
                        </a:rPr>
                        <a:t>37,000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latin typeface="Arial"/>
                        </a:rPr>
                        <a:t>46,000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latin typeface="Arial"/>
                        </a:rPr>
                        <a:t>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Lyle Swanson Turnaround Story</a:t>
            </a:r>
          </a:p>
          <a:p>
            <a:pPr algn="ctr"/>
            <a:r>
              <a:rPr lang="en-US" sz="2600" b="1" dirty="0" smtClean="0"/>
              <a:t>The Effects of </a:t>
            </a:r>
            <a:r>
              <a:rPr lang="en-US" sz="2600" b="1" dirty="0" err="1" smtClean="0"/>
              <a:t>Pelao</a:t>
            </a:r>
            <a:r>
              <a:rPr lang="en-US" sz="2600" b="1" dirty="0" smtClean="0"/>
              <a:t> - $2 Roasted Chicken Breast 6” </a:t>
            </a:r>
            <a:endParaRPr lang="en-US" sz="2600" b="1" dirty="0"/>
          </a:p>
        </p:txBody>
      </p:sp>
      <p:sp>
        <p:nvSpPr>
          <p:cNvPr id="10" name="Oval 9"/>
          <p:cNvSpPr/>
          <p:nvPr/>
        </p:nvSpPr>
        <p:spPr>
          <a:xfrm>
            <a:off x="5638800" y="3362960"/>
            <a:ext cx="1524000" cy="685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38800" y="5852160"/>
            <a:ext cx="1524000" cy="685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163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Planificacion</a:t>
            </a:r>
            <a:r>
              <a:rPr lang="en-US" dirty="0" smtClean="0"/>
              <a:t>, </a:t>
            </a:r>
            <a:r>
              <a:rPr lang="en-US" dirty="0" err="1" smtClean="0"/>
              <a:t>Metas</a:t>
            </a:r>
            <a:r>
              <a:rPr lang="en-US" dirty="0" smtClean="0"/>
              <a:t> y </a:t>
            </a:r>
            <a:r>
              <a:rPr lang="en-US" dirty="0" err="1" smtClean="0"/>
              <a:t>Desafios</a:t>
            </a:r>
            <a:r>
              <a:rPr lang="en-US" dirty="0" smtClean="0"/>
              <a:t> de un </a:t>
            </a:r>
            <a:r>
              <a:rPr lang="en-US" dirty="0" err="1" smtClean="0"/>
              <a:t>programa</a:t>
            </a:r>
            <a:r>
              <a:rPr lang="en-US" dirty="0" smtClean="0"/>
              <a:t> de valor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Desafio</a:t>
            </a:r>
            <a:r>
              <a:rPr lang="en-US" dirty="0" smtClean="0"/>
              <a:t> de </a:t>
            </a:r>
            <a:r>
              <a:rPr lang="en-US" dirty="0" err="1" smtClean="0"/>
              <a:t>aumentar</a:t>
            </a:r>
            <a:r>
              <a:rPr lang="en-US" dirty="0" smtClean="0"/>
              <a:t> la </a:t>
            </a:r>
            <a:r>
              <a:rPr lang="en-US" dirty="0" err="1" smtClean="0"/>
              <a:t>ventas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del local</a:t>
            </a:r>
          </a:p>
          <a:p>
            <a:pPr lvl="1"/>
            <a:r>
              <a:rPr lang="en-US" dirty="0" err="1" smtClean="0"/>
              <a:t>Mejora</a:t>
            </a:r>
            <a:r>
              <a:rPr lang="en-US" dirty="0" smtClean="0"/>
              <a:t> </a:t>
            </a:r>
            <a:r>
              <a:rPr lang="en-US" dirty="0" err="1" smtClean="0"/>
              <a:t>operacional</a:t>
            </a:r>
            <a:endParaRPr lang="en-US" dirty="0" smtClean="0"/>
          </a:p>
          <a:p>
            <a:pPr lvl="1"/>
            <a:r>
              <a:rPr lang="en-US" dirty="0" err="1"/>
              <a:t>Incentivos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equipo</a:t>
            </a:r>
            <a:endParaRPr lang="en-US" dirty="0"/>
          </a:p>
          <a:p>
            <a:pPr lvl="2"/>
            <a:r>
              <a:rPr lang="en-US" dirty="0" err="1" smtClean="0"/>
              <a:t>Aumento</a:t>
            </a:r>
            <a:r>
              <a:rPr lang="en-US" dirty="0" smtClean="0"/>
              <a:t> de </a:t>
            </a:r>
            <a:r>
              <a:rPr lang="en-US" dirty="0" err="1" smtClean="0"/>
              <a:t>Unidades</a:t>
            </a:r>
            <a:endParaRPr lang="en-US" dirty="0" smtClean="0"/>
          </a:p>
          <a:p>
            <a:pPr lvl="2"/>
            <a:r>
              <a:rPr lang="en-US" dirty="0" err="1" smtClean="0"/>
              <a:t>Aumento</a:t>
            </a:r>
            <a:r>
              <a:rPr lang="en-US" dirty="0" smtClean="0"/>
              <a:t> de Factor</a:t>
            </a:r>
          </a:p>
          <a:p>
            <a:pPr lvl="2"/>
            <a:r>
              <a:rPr lang="en-US" dirty="0" err="1" smtClean="0"/>
              <a:t>Aumentos</a:t>
            </a:r>
            <a:r>
              <a:rPr lang="en-US" dirty="0" smtClean="0"/>
              <a:t> de Adds On (</a:t>
            </a:r>
            <a:r>
              <a:rPr lang="en-US" dirty="0" err="1" smtClean="0"/>
              <a:t>Bebidas</a:t>
            </a:r>
            <a:r>
              <a:rPr lang="en-US" dirty="0" smtClean="0"/>
              <a:t> y </a:t>
            </a:r>
            <a:r>
              <a:rPr lang="en-US" dirty="0" err="1" smtClean="0"/>
              <a:t>Varios</a:t>
            </a:r>
            <a:r>
              <a:rPr lang="en-US" dirty="0" smtClean="0"/>
              <a:t>)</a:t>
            </a:r>
          </a:p>
          <a:p>
            <a:pPr lvl="3"/>
            <a:r>
              <a:rPr lang="en-US" dirty="0" err="1" smtClean="0"/>
              <a:t>Bebidas</a:t>
            </a:r>
            <a:endParaRPr lang="en-US" dirty="0"/>
          </a:p>
          <a:p>
            <a:pPr lvl="3"/>
            <a:r>
              <a:rPr lang="en-US" dirty="0" err="1"/>
              <a:t>Varios</a:t>
            </a:r>
            <a:endParaRPr lang="en-US" dirty="0"/>
          </a:p>
          <a:p>
            <a:pPr lvl="4"/>
            <a:r>
              <a:rPr lang="en-US" dirty="0" err="1"/>
              <a:t>Snaks</a:t>
            </a:r>
            <a:endParaRPr lang="en-US" dirty="0"/>
          </a:p>
          <a:p>
            <a:pPr lvl="4"/>
            <a:r>
              <a:rPr lang="en-US" dirty="0"/>
              <a:t>Café</a:t>
            </a:r>
          </a:p>
          <a:p>
            <a:pPr lvl="4"/>
            <a:r>
              <a:rPr lang="en-US" dirty="0"/>
              <a:t>Cookies</a:t>
            </a:r>
          </a:p>
          <a:p>
            <a:pPr lvl="4"/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panificados</a:t>
            </a:r>
            <a:endParaRPr lang="en-US" dirty="0"/>
          </a:p>
          <a:p>
            <a:pPr lvl="2"/>
            <a:endParaRPr lang="en-US" dirty="0" smtClean="0"/>
          </a:p>
          <a:p>
            <a:pPr marL="2286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70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300"/>
            <a:ext cx="9144000" cy="55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914255"/>
            <a:ext cx="7556313" cy="1969375"/>
          </a:xfrm>
        </p:spPr>
        <p:txBody>
          <a:bodyPr/>
          <a:lstStyle/>
          <a:p>
            <a:pPr algn="ctr"/>
            <a:r>
              <a:rPr lang="en-US" sz="4000" dirty="0" smtClean="0"/>
              <a:t>RENTABILIDAS A TRAVES DE LAS OFERTAS DE VALOR</a:t>
            </a:r>
            <a:endParaRPr lang="en-US" sz="4000" dirty="0"/>
          </a:p>
        </p:txBody>
      </p:sp>
      <p:pic>
        <p:nvPicPr>
          <p:cNvPr id="7" name="Picture 6" descr="sum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7" y="6458096"/>
            <a:ext cx="8637456" cy="3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3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059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80000" y="924560"/>
            <a:ext cx="3992880" cy="1584960"/>
          </a:xfrm>
          <a:prstGeom prst="rect">
            <a:avLst/>
          </a:prstGeom>
          <a:solidFill>
            <a:srgbClr val="C0504D">
              <a:alpha val="3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8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059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15840" y="2479040"/>
            <a:ext cx="4328160" cy="701040"/>
          </a:xfrm>
          <a:prstGeom prst="rect">
            <a:avLst/>
          </a:prstGeom>
          <a:solidFill>
            <a:srgbClr val="CCFFCC">
              <a:alpha val="3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0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059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15840" y="3241040"/>
            <a:ext cx="4328160" cy="447040"/>
          </a:xfrm>
          <a:prstGeom prst="rect">
            <a:avLst/>
          </a:prstGeom>
          <a:solidFill>
            <a:schemeClr val="accent6">
              <a:alpha val="3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4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054"/>
            <a:ext cx="9144000" cy="44998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61760" y="256054"/>
            <a:ext cx="2682240" cy="77010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40000"/>
                  <a:satMod val="150000"/>
                  <a:lumMod val="100000"/>
                  <a:alpha val="24000"/>
                </a:schemeClr>
              </a:gs>
              <a:gs pos="100000">
                <a:schemeClr val="accent1">
                  <a:tint val="70000"/>
                  <a:shade val="100000"/>
                  <a:satMod val="200000"/>
                  <a:lumMod val="100000"/>
                  <a:alpha val="24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9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8-21 at 23.21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46" y="1985460"/>
            <a:ext cx="5428454" cy="14994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446" y="2590800"/>
            <a:ext cx="5837394" cy="33528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40000"/>
                  <a:satMod val="150000"/>
                  <a:lumMod val="100000"/>
                  <a:alpha val="26000"/>
                </a:schemeClr>
              </a:gs>
              <a:gs pos="100000">
                <a:schemeClr val="accent1">
                  <a:tint val="70000"/>
                  <a:shade val="100000"/>
                  <a:satMod val="200000"/>
                  <a:lumMod val="100000"/>
                  <a:alpha val="26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Sistema</a:t>
            </a:r>
            <a:r>
              <a:rPr lang="en-US" sz="3200" dirty="0" smtClean="0"/>
              <a:t> de </a:t>
            </a:r>
            <a:r>
              <a:rPr lang="en-US" sz="3200" dirty="0" err="1" smtClean="0"/>
              <a:t>Metas</a:t>
            </a:r>
            <a:r>
              <a:rPr lang="en-US" sz="3200" dirty="0" smtClean="0"/>
              <a:t> a </a:t>
            </a:r>
            <a:r>
              <a:rPr lang="en-US" sz="3200" dirty="0" err="1" smtClean="0"/>
              <a:t>traves</a:t>
            </a:r>
            <a:r>
              <a:rPr lang="en-US" sz="3200" dirty="0" smtClean="0"/>
              <a:t> del Software</a:t>
            </a:r>
            <a:endParaRPr lang="en-US" sz="3200" dirty="0"/>
          </a:p>
        </p:txBody>
      </p:sp>
      <p:pic>
        <p:nvPicPr>
          <p:cNvPr id="5" name="Picture 4" descr="Screen Shot 2013-08-20 at 19.29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3560"/>
            <a:ext cx="9144000" cy="466164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444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573" y="595862"/>
            <a:ext cx="8495150" cy="624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Uh: </a:t>
            </a:r>
            <a:r>
              <a:rPr lang="en-US" sz="1600" dirty="0" err="1" smtClean="0"/>
              <a:t>unidades</a:t>
            </a:r>
            <a:r>
              <a:rPr lang="en-US" sz="1600" dirty="0"/>
              <a:t>/ </a:t>
            </a:r>
            <a:r>
              <a:rPr lang="en-US" sz="1600" dirty="0" err="1" smtClean="0"/>
              <a:t>hora</a:t>
            </a:r>
            <a:endParaRPr lang="en-US" sz="1600" dirty="0"/>
          </a:p>
          <a:p>
            <a:r>
              <a:rPr lang="en-US" sz="1600" b="1" dirty="0" smtClean="0"/>
              <a:t>Us: </a:t>
            </a:r>
            <a:r>
              <a:rPr lang="en-US" sz="1600" b="1" dirty="0" err="1" smtClean="0"/>
              <a:t>cantidad</a:t>
            </a:r>
            <a:r>
              <a:rPr lang="en-US" sz="1600" b="1" dirty="0" smtClean="0"/>
              <a:t> </a:t>
            </a:r>
            <a:r>
              <a:rPr lang="en-US" sz="1600" b="1" dirty="0"/>
              <a:t>de </a:t>
            </a:r>
            <a:r>
              <a:rPr lang="en-US" sz="1600" b="1" dirty="0" err="1"/>
              <a:t>unidades</a:t>
            </a:r>
            <a:r>
              <a:rPr lang="en-US" sz="1600" b="1" dirty="0"/>
              <a:t> </a:t>
            </a:r>
            <a:r>
              <a:rPr lang="en-US" sz="1600" b="1" dirty="0" err="1" smtClean="0"/>
              <a:t>semana</a:t>
            </a:r>
            <a:endParaRPr lang="en-US" sz="1600" b="1" dirty="0" smtClean="0"/>
          </a:p>
          <a:p>
            <a:r>
              <a:rPr lang="en-US" sz="1600" dirty="0" smtClean="0"/>
              <a:t>Um: </a:t>
            </a:r>
            <a:r>
              <a:rPr lang="en-US" sz="1600" dirty="0" err="1" smtClean="0"/>
              <a:t>Unidades</a:t>
            </a:r>
            <a:r>
              <a:rPr lang="en-US" sz="1600" dirty="0" smtClean="0"/>
              <a:t> Meta</a:t>
            </a:r>
          </a:p>
          <a:p>
            <a:endParaRPr lang="en-US" sz="1600" b="1" dirty="0" smtClean="0"/>
          </a:p>
          <a:p>
            <a:r>
              <a:rPr lang="en-US" sz="1600" dirty="0" err="1" smtClean="0"/>
              <a:t>Fh</a:t>
            </a:r>
            <a:r>
              <a:rPr lang="en-US" sz="1600" dirty="0" smtClean="0"/>
              <a:t>:  factor </a:t>
            </a:r>
            <a:r>
              <a:rPr lang="en-US" sz="1600" dirty="0" err="1" smtClean="0"/>
              <a:t>hora</a:t>
            </a:r>
            <a:r>
              <a:rPr lang="en-US" sz="1600" dirty="0" smtClean="0"/>
              <a:t>)</a:t>
            </a:r>
            <a:endParaRPr lang="en-US" sz="1600" dirty="0"/>
          </a:p>
          <a:p>
            <a:r>
              <a:rPr lang="en-US" sz="1600" b="1" dirty="0" err="1" smtClean="0"/>
              <a:t>Fs</a:t>
            </a:r>
            <a:r>
              <a:rPr lang="en-US" sz="1600" b="1" dirty="0" smtClean="0"/>
              <a:t>: factor </a:t>
            </a:r>
            <a:r>
              <a:rPr lang="en-US" sz="1600" b="1" dirty="0" err="1" smtClean="0"/>
              <a:t>semana</a:t>
            </a:r>
            <a:endParaRPr lang="en-US" sz="1600" b="1" dirty="0" smtClean="0"/>
          </a:p>
          <a:p>
            <a:r>
              <a:rPr lang="en-US" sz="1600" b="1" dirty="0" err="1" smtClean="0"/>
              <a:t>Fm</a:t>
            </a:r>
            <a:r>
              <a:rPr lang="en-US" sz="1600" b="1" dirty="0" smtClean="0"/>
              <a:t>: Factor Meta</a:t>
            </a:r>
          </a:p>
          <a:p>
            <a:endParaRPr lang="en-US" sz="1600" b="1" dirty="0"/>
          </a:p>
          <a:p>
            <a:r>
              <a:rPr lang="en-US" sz="1600" dirty="0" err="1" smtClean="0"/>
              <a:t>Bt</a:t>
            </a:r>
            <a:r>
              <a:rPr lang="en-US" sz="1600" dirty="0" smtClean="0"/>
              <a:t>: </a:t>
            </a:r>
            <a:r>
              <a:rPr lang="en-US" sz="1600" dirty="0"/>
              <a:t> </a:t>
            </a:r>
            <a:r>
              <a:rPr lang="en-US" sz="1600" dirty="0" err="1" smtClean="0"/>
              <a:t>Venta</a:t>
            </a:r>
            <a:r>
              <a:rPr lang="en-US" sz="1600" dirty="0" smtClean="0"/>
              <a:t> de </a:t>
            </a:r>
            <a:r>
              <a:rPr lang="en-US" sz="1600" dirty="0" err="1" smtClean="0"/>
              <a:t>bebida</a:t>
            </a:r>
            <a:r>
              <a:rPr lang="en-US" sz="1600" dirty="0" smtClean="0"/>
              <a:t>/</a:t>
            </a:r>
            <a:r>
              <a:rPr lang="en-US" sz="1600" dirty="0" err="1" smtClean="0"/>
              <a:t>turno</a:t>
            </a:r>
            <a:r>
              <a:rPr lang="en-US" sz="1600" dirty="0" smtClean="0"/>
              <a:t>. </a:t>
            </a:r>
            <a:r>
              <a:rPr lang="en-US" sz="1600" dirty="0" err="1" smtClean="0"/>
              <a:t>Es</a:t>
            </a:r>
            <a:r>
              <a:rPr lang="en-US" sz="1600" dirty="0" smtClean="0"/>
              <a:t> </a:t>
            </a:r>
            <a:r>
              <a:rPr lang="en-US" sz="1600" dirty="0" err="1"/>
              <a:t>venta</a:t>
            </a:r>
            <a:r>
              <a:rPr lang="en-US" sz="1600" dirty="0"/>
              <a:t> en </a:t>
            </a:r>
            <a:r>
              <a:rPr lang="en-US" sz="1600" dirty="0" err="1"/>
              <a:t>dinero</a:t>
            </a:r>
            <a:r>
              <a:rPr lang="en-US" sz="1600" dirty="0"/>
              <a:t> de </a:t>
            </a:r>
            <a:r>
              <a:rPr lang="en-US" sz="1600" dirty="0" err="1"/>
              <a:t>bebidas</a:t>
            </a:r>
            <a:r>
              <a:rPr lang="en-US" sz="1600" dirty="0"/>
              <a:t> </a:t>
            </a:r>
            <a:r>
              <a:rPr lang="en-US" sz="1600" dirty="0" err="1"/>
              <a:t>dividido</a:t>
            </a:r>
            <a:r>
              <a:rPr lang="en-US" sz="1600" dirty="0"/>
              <a:t> </a:t>
            </a:r>
            <a:r>
              <a:rPr lang="en-US" sz="1600" dirty="0" err="1" smtClean="0"/>
              <a:t>venta</a:t>
            </a:r>
            <a:r>
              <a:rPr lang="en-US" sz="1600" dirty="0" smtClean="0"/>
              <a:t> </a:t>
            </a:r>
            <a:r>
              <a:rPr lang="en-US" sz="1600" dirty="0"/>
              <a:t>total. </a:t>
            </a:r>
            <a:endParaRPr lang="en-US" sz="1600" dirty="0" smtClean="0"/>
          </a:p>
          <a:p>
            <a:r>
              <a:rPr lang="en-US" sz="1600" b="1" dirty="0" err="1" smtClean="0"/>
              <a:t>Bs</a:t>
            </a:r>
            <a:r>
              <a:rPr lang="en-US" sz="1600" b="1" dirty="0" smtClean="0"/>
              <a:t>: %</a:t>
            </a:r>
            <a:r>
              <a:rPr lang="en-US" sz="1600" b="1" dirty="0" err="1"/>
              <a:t>bebida</a:t>
            </a:r>
            <a:r>
              <a:rPr lang="en-US" sz="1600" b="1" dirty="0"/>
              <a:t>/</a:t>
            </a:r>
            <a:r>
              <a:rPr lang="en-US" sz="1600" b="1" dirty="0" err="1" smtClean="0"/>
              <a:t>semana</a:t>
            </a:r>
            <a:endParaRPr lang="en-US" sz="1600" b="1" dirty="0" smtClean="0"/>
          </a:p>
          <a:p>
            <a:r>
              <a:rPr lang="en-US" sz="1600" dirty="0" err="1" smtClean="0"/>
              <a:t>Bm</a:t>
            </a:r>
            <a:r>
              <a:rPr lang="en-US" sz="1600" dirty="0" smtClean="0"/>
              <a:t>: </a:t>
            </a:r>
            <a:r>
              <a:rPr lang="en-US" sz="1600" dirty="0" err="1" smtClean="0"/>
              <a:t>Bebidas</a:t>
            </a:r>
            <a:r>
              <a:rPr lang="en-US" sz="1600" dirty="0" smtClean="0"/>
              <a:t> Meta</a:t>
            </a:r>
          </a:p>
          <a:p>
            <a:endParaRPr lang="en-US" sz="1600" b="1" dirty="0"/>
          </a:p>
          <a:p>
            <a:r>
              <a:rPr lang="en-US" sz="1600" dirty="0" err="1" smtClean="0"/>
              <a:t>Vt</a:t>
            </a:r>
            <a:r>
              <a:rPr lang="en-US" sz="1600" dirty="0" smtClean="0"/>
              <a:t>: %</a:t>
            </a:r>
            <a:r>
              <a:rPr lang="en-US" sz="1600" dirty="0" err="1"/>
              <a:t>varios</a:t>
            </a:r>
            <a:r>
              <a:rPr lang="en-US" sz="1600" dirty="0"/>
              <a:t>/</a:t>
            </a:r>
            <a:r>
              <a:rPr lang="en-US" sz="1600" dirty="0" err="1" smtClean="0"/>
              <a:t>turno</a:t>
            </a:r>
            <a:r>
              <a:rPr lang="en-US" sz="1600" dirty="0"/>
              <a:t>.</a:t>
            </a:r>
            <a:r>
              <a:rPr lang="en-US" sz="1600" dirty="0" smtClean="0"/>
              <a:t> </a:t>
            </a:r>
            <a:r>
              <a:rPr lang="en-US" sz="1600" dirty="0"/>
              <a:t> </a:t>
            </a:r>
            <a:r>
              <a:rPr lang="en-US" sz="1600" dirty="0" err="1" smtClean="0"/>
              <a:t>Es</a:t>
            </a:r>
            <a:r>
              <a:rPr lang="en-US" sz="1600" dirty="0" smtClean="0"/>
              <a:t> </a:t>
            </a:r>
            <a:r>
              <a:rPr lang="en-US" sz="1600" dirty="0" err="1"/>
              <a:t>venta</a:t>
            </a:r>
            <a:r>
              <a:rPr lang="en-US" sz="1600" dirty="0"/>
              <a:t> de "</a:t>
            </a:r>
            <a:r>
              <a:rPr lang="en-US" sz="1600" dirty="0" err="1"/>
              <a:t>varios</a:t>
            </a:r>
            <a:r>
              <a:rPr lang="en-US" sz="1600" dirty="0"/>
              <a:t>" en </a:t>
            </a:r>
            <a:r>
              <a:rPr lang="en-US" sz="1600" dirty="0" err="1"/>
              <a:t>dinero</a:t>
            </a:r>
            <a:r>
              <a:rPr lang="en-US" sz="1600" dirty="0"/>
              <a:t> </a:t>
            </a:r>
            <a:r>
              <a:rPr lang="en-US" sz="1600" dirty="0" err="1"/>
              <a:t>sobre</a:t>
            </a:r>
            <a:r>
              <a:rPr lang="en-US" sz="1600" dirty="0"/>
              <a:t> </a:t>
            </a:r>
            <a:r>
              <a:rPr lang="en-US" sz="1600" dirty="0" err="1"/>
              <a:t>venta</a:t>
            </a:r>
            <a:r>
              <a:rPr lang="en-US" sz="1600" dirty="0"/>
              <a:t> total. </a:t>
            </a:r>
          </a:p>
          <a:p>
            <a:r>
              <a:rPr lang="en-US" sz="1600" b="1" dirty="0" err="1" smtClean="0"/>
              <a:t>Vs</a:t>
            </a:r>
            <a:r>
              <a:rPr lang="en-US" sz="1600" b="1" dirty="0" smtClean="0"/>
              <a:t>: % </a:t>
            </a:r>
            <a:r>
              <a:rPr lang="en-US" sz="1600" b="1" dirty="0" err="1"/>
              <a:t>varios</a:t>
            </a:r>
            <a:r>
              <a:rPr lang="en-US" sz="1600" b="1" dirty="0"/>
              <a:t>/</a:t>
            </a:r>
            <a:r>
              <a:rPr lang="en-US" sz="1600" b="1" dirty="0" err="1" smtClean="0"/>
              <a:t>semana</a:t>
            </a:r>
            <a:endParaRPr lang="en-US" sz="1600" b="1" dirty="0" smtClean="0"/>
          </a:p>
          <a:p>
            <a:r>
              <a:rPr lang="en-US" sz="1600" dirty="0" err="1" smtClean="0"/>
              <a:t>Vm</a:t>
            </a:r>
            <a:r>
              <a:rPr lang="en-US" sz="1600" dirty="0" smtClean="0"/>
              <a:t>: </a:t>
            </a:r>
            <a:r>
              <a:rPr lang="en-US" sz="1600" dirty="0" err="1" smtClean="0"/>
              <a:t>Varios</a:t>
            </a:r>
            <a:r>
              <a:rPr lang="en-US" sz="1600" dirty="0" smtClean="0"/>
              <a:t> Meta</a:t>
            </a:r>
          </a:p>
          <a:p>
            <a:endParaRPr lang="en-US" sz="1600" b="1" dirty="0" smtClean="0"/>
          </a:p>
          <a:p>
            <a:r>
              <a:rPr lang="en-US" sz="1600" dirty="0" smtClean="0"/>
              <a:t>Adds On: AO</a:t>
            </a:r>
          </a:p>
          <a:p>
            <a:r>
              <a:rPr lang="en-US" sz="1600" b="1" dirty="0" smtClean="0"/>
              <a:t>AOs = </a:t>
            </a:r>
            <a:r>
              <a:rPr lang="en-US" sz="1600" b="1" dirty="0" err="1" smtClean="0"/>
              <a:t>Bs+Vs</a:t>
            </a:r>
            <a:r>
              <a:rPr lang="en-US" sz="1600" b="1" dirty="0" smtClean="0"/>
              <a:t> </a:t>
            </a:r>
          </a:p>
          <a:p>
            <a:r>
              <a:rPr lang="en-US" sz="1600" dirty="0" err="1" smtClean="0"/>
              <a:t>AOm</a:t>
            </a:r>
            <a:r>
              <a:rPr lang="en-US" sz="1600" dirty="0" smtClean="0"/>
              <a:t>:  </a:t>
            </a:r>
            <a:r>
              <a:rPr lang="en-US" sz="1600" dirty="0" err="1" smtClean="0"/>
              <a:t>AddOn</a:t>
            </a:r>
            <a:r>
              <a:rPr lang="en-US" sz="1600" dirty="0" smtClean="0"/>
              <a:t> Meta </a:t>
            </a:r>
          </a:p>
          <a:p>
            <a:endParaRPr lang="en-US" sz="1600" dirty="0"/>
          </a:p>
          <a:p>
            <a:r>
              <a:rPr lang="en-US" sz="1600" dirty="0" smtClean="0"/>
              <a:t>E: </a:t>
            </a:r>
            <a:r>
              <a:rPr lang="en-US" sz="1600" dirty="0" err="1" smtClean="0"/>
              <a:t>Cantidad</a:t>
            </a:r>
            <a:r>
              <a:rPr lang="en-US" sz="1600" dirty="0" smtClean="0"/>
              <a:t> de </a:t>
            </a:r>
            <a:r>
              <a:rPr lang="en-US" sz="1600" dirty="0" err="1" smtClean="0"/>
              <a:t>empelados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repartir</a:t>
            </a:r>
            <a:r>
              <a:rPr lang="en-US" sz="1600" dirty="0" smtClean="0"/>
              <a:t> el </a:t>
            </a:r>
            <a:r>
              <a:rPr lang="en-US" sz="1600" dirty="0" err="1" smtClean="0"/>
              <a:t>premio</a:t>
            </a:r>
            <a:endParaRPr lang="en-US" sz="1600" dirty="0" smtClean="0"/>
          </a:p>
          <a:p>
            <a:r>
              <a:rPr lang="en-US" sz="1600" dirty="0" smtClean="0"/>
              <a:t>PUs</a:t>
            </a:r>
          </a:p>
          <a:p>
            <a:r>
              <a:rPr lang="en-US" sz="1600" dirty="0" smtClean="0"/>
              <a:t>PFs</a:t>
            </a:r>
          </a:p>
          <a:p>
            <a:r>
              <a:rPr lang="en-US" sz="1600" dirty="0" smtClean="0"/>
              <a:t>PAOs</a:t>
            </a:r>
          </a:p>
          <a:p>
            <a:r>
              <a:rPr lang="en-US" sz="1600" b="1" dirty="0" err="1" smtClean="0"/>
              <a:t>Pse</a:t>
            </a:r>
            <a:r>
              <a:rPr lang="en-US" sz="1600" b="1" dirty="0" smtClean="0"/>
              <a:t>: </a:t>
            </a:r>
            <a:r>
              <a:rPr lang="en-US" sz="1600" b="1" dirty="0" err="1" smtClean="0"/>
              <a:t>Premio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semanal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por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empleado</a:t>
            </a:r>
            <a:endParaRPr lang="en-US" sz="1600" b="1" dirty="0"/>
          </a:p>
        </p:txBody>
      </p:sp>
      <p:pic>
        <p:nvPicPr>
          <p:cNvPr id="4" name="Picture 3" descr="Screen Shot 2013-08-20 at 19.29.5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46" b="-802"/>
          <a:stretch/>
        </p:blipFill>
        <p:spPr>
          <a:xfrm>
            <a:off x="12330" y="141442"/>
            <a:ext cx="9144000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6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3-08-20 at 19.31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600"/>
            <a:ext cx="9144000" cy="587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1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  </a:t>
            </a:r>
            <a:endParaRPr lang="en-US" dirty="0"/>
          </a:p>
        </p:txBody>
      </p:sp>
      <p:pic>
        <p:nvPicPr>
          <p:cNvPr id="6" name="Picture 5" descr="Screen Shot 2013-08-20 at 19.47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9538"/>
            <a:ext cx="9144000" cy="356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 A </a:t>
            </a:r>
            <a:r>
              <a:rPr lang="en-US" sz="2800" dirty="0" err="1" smtClean="0"/>
              <a:t>traves</a:t>
            </a:r>
            <a:r>
              <a:rPr lang="en-US" sz="2800" dirty="0" smtClean="0"/>
              <a:t> de:</a:t>
            </a:r>
          </a:p>
          <a:p>
            <a:pPr lvl="1"/>
            <a:r>
              <a:rPr lang="en-US" sz="2600" dirty="0" err="1" smtClean="0"/>
              <a:t>Oferta</a:t>
            </a:r>
            <a:r>
              <a:rPr lang="en-US" sz="2600" dirty="0" smtClean="0"/>
              <a:t> </a:t>
            </a:r>
            <a:r>
              <a:rPr lang="en-US" sz="2600" dirty="0" err="1" smtClean="0"/>
              <a:t>muy</a:t>
            </a:r>
            <a:r>
              <a:rPr lang="en-US" sz="2600" dirty="0" smtClean="0"/>
              <a:t> </a:t>
            </a:r>
            <a:r>
              <a:rPr lang="en-US" sz="2600" dirty="0" err="1" smtClean="0"/>
              <a:t>agresiva</a:t>
            </a:r>
            <a:r>
              <a:rPr lang="en-US" sz="2600" dirty="0" smtClean="0"/>
              <a:t> de </a:t>
            </a:r>
            <a:r>
              <a:rPr lang="en-US" sz="2600" dirty="0" err="1" smtClean="0"/>
              <a:t>una</a:t>
            </a:r>
            <a:r>
              <a:rPr lang="en-US" sz="2600" dirty="0" smtClean="0"/>
              <a:t> sub del menu.</a:t>
            </a:r>
          </a:p>
          <a:p>
            <a:pPr lvl="1"/>
            <a:r>
              <a:rPr lang="en-US" sz="2600" dirty="0" err="1" smtClean="0"/>
              <a:t>Publicidad</a:t>
            </a:r>
            <a:r>
              <a:rPr lang="en-US" sz="2600" dirty="0" smtClean="0"/>
              <a:t> </a:t>
            </a:r>
            <a:r>
              <a:rPr lang="en-US" sz="2600" dirty="0" err="1" smtClean="0"/>
              <a:t>muy</a:t>
            </a:r>
            <a:r>
              <a:rPr lang="en-US" sz="2600" dirty="0" smtClean="0"/>
              <a:t> </a:t>
            </a:r>
            <a:r>
              <a:rPr lang="en-US" sz="2600" dirty="0" err="1" smtClean="0"/>
              <a:t>directa</a:t>
            </a:r>
            <a:r>
              <a:rPr lang="en-US" sz="2600" dirty="0" smtClean="0"/>
              <a:t> con un </a:t>
            </a:r>
            <a:r>
              <a:rPr lang="en-US" sz="2600" dirty="0" err="1" smtClean="0"/>
              <a:t>mensaje</a:t>
            </a:r>
            <a:r>
              <a:rPr lang="en-US" sz="2600" dirty="0" smtClean="0"/>
              <a:t> </a:t>
            </a:r>
            <a:r>
              <a:rPr lang="en-US" sz="2600" dirty="0" err="1" smtClean="0"/>
              <a:t>muy</a:t>
            </a:r>
            <a:r>
              <a:rPr lang="en-US" sz="2600" dirty="0" smtClean="0"/>
              <a:t> simple.</a:t>
            </a:r>
          </a:p>
          <a:p>
            <a:pPr lvl="1"/>
            <a:r>
              <a:rPr lang="en-US" sz="2600" dirty="0" smtClean="0"/>
              <a:t>Alto </a:t>
            </a:r>
            <a:r>
              <a:rPr lang="en-US" sz="2600" dirty="0" err="1" smtClean="0"/>
              <a:t>incremento</a:t>
            </a:r>
            <a:r>
              <a:rPr lang="en-US" sz="2600" dirty="0" smtClean="0"/>
              <a:t> en </a:t>
            </a:r>
            <a:r>
              <a:rPr lang="en-US" sz="2600" dirty="0" err="1" smtClean="0"/>
              <a:t>trafico</a:t>
            </a:r>
            <a:r>
              <a:rPr lang="en-US" sz="2600" dirty="0" smtClean="0"/>
              <a:t> y </a:t>
            </a:r>
            <a:r>
              <a:rPr lang="en-US" sz="2600" dirty="0" err="1" smtClean="0"/>
              <a:t>unidades</a:t>
            </a:r>
            <a:r>
              <a:rPr lang="en-US" sz="2600" dirty="0" smtClean="0"/>
              <a:t>.</a:t>
            </a:r>
          </a:p>
          <a:p>
            <a:r>
              <a:rPr lang="en-US" sz="2800" dirty="0" err="1" smtClean="0"/>
              <a:t>Buscamos</a:t>
            </a:r>
            <a:r>
              <a:rPr lang="en-US" sz="2800" dirty="0" smtClean="0"/>
              <a:t>:</a:t>
            </a:r>
          </a:p>
          <a:p>
            <a:pPr lvl="1"/>
            <a:r>
              <a:rPr lang="en-US" sz="2600" dirty="0" err="1" smtClean="0"/>
              <a:t>Incremetar</a:t>
            </a:r>
            <a:r>
              <a:rPr lang="en-US" sz="2600" dirty="0" smtClean="0"/>
              <a:t> la </a:t>
            </a:r>
            <a:r>
              <a:rPr lang="en-US" sz="2600" dirty="0" err="1" smtClean="0"/>
              <a:t>ganancia</a:t>
            </a:r>
            <a:r>
              <a:rPr lang="en-US" sz="2600" dirty="0"/>
              <a:t>.</a:t>
            </a:r>
            <a:endParaRPr lang="en-US" sz="26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597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oup 4"/>
          <p:cNvGraphicFramePr>
            <a:graphicFrameLocks noGrp="1"/>
          </p:cNvGraphicFramePr>
          <p:nvPr/>
        </p:nvGraphicFramePr>
        <p:xfrm>
          <a:off x="1125538" y="1052513"/>
          <a:ext cx="1201737" cy="3790951"/>
        </p:xfrm>
        <a:graphic>
          <a:graphicData uri="http://schemas.openxmlformats.org/drawingml/2006/table">
            <a:tbl>
              <a:tblPr/>
              <a:tblGrid>
                <a:gridCol w="1201737"/>
              </a:tblGrid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6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7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PROMO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CAMBIO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Group 4"/>
          <p:cNvGraphicFramePr>
            <a:graphicFrameLocks noGrp="1"/>
          </p:cNvGraphicFramePr>
          <p:nvPr/>
        </p:nvGraphicFramePr>
        <p:xfrm>
          <a:off x="2573338" y="1052513"/>
          <a:ext cx="1916112" cy="3790951"/>
        </p:xfrm>
        <a:graphic>
          <a:graphicData uri="http://schemas.openxmlformats.org/drawingml/2006/table">
            <a:tbl>
              <a:tblPr/>
              <a:tblGrid>
                <a:gridCol w="957262"/>
                <a:gridCol w="958850"/>
              </a:tblGrid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AUV (ventas)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Unidades/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N° Clientes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046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7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Group 4"/>
          <p:cNvGraphicFramePr>
            <a:graphicFrameLocks noGrp="1"/>
          </p:cNvGraphicFramePr>
          <p:nvPr/>
        </p:nvGraphicFramePr>
        <p:xfrm>
          <a:off x="4706938" y="1052513"/>
          <a:ext cx="2873375" cy="3790951"/>
        </p:xfrm>
        <a:graphic>
          <a:graphicData uri="http://schemas.openxmlformats.org/drawingml/2006/table">
            <a:tbl>
              <a:tblPr/>
              <a:tblGrid>
                <a:gridCol w="958850"/>
                <a:gridCol w="958850"/>
                <a:gridCol w="955675"/>
              </a:tblGrid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Costo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de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alimentos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Costo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Labor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Costo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Fijo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046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7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Group 4"/>
          <p:cNvGraphicFramePr>
            <a:graphicFrameLocks noGrp="1"/>
          </p:cNvGraphicFramePr>
          <p:nvPr/>
        </p:nvGraphicFramePr>
        <p:xfrm>
          <a:off x="7831138" y="1052513"/>
          <a:ext cx="958850" cy="3790951"/>
        </p:xfrm>
        <a:graphic>
          <a:graphicData uri="http://schemas.openxmlformats.org/drawingml/2006/table">
            <a:tbl>
              <a:tblPr/>
              <a:tblGrid>
                <a:gridCol w="958850"/>
              </a:tblGrid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Fuerza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Financiera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(FS)*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046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7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Up Arrow 25"/>
          <p:cNvSpPr/>
          <p:nvPr/>
        </p:nvSpPr>
        <p:spPr>
          <a:xfrm>
            <a:off x="2878138" y="4202113"/>
            <a:ext cx="381000" cy="3810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Up Arrow 26"/>
          <p:cNvSpPr/>
          <p:nvPr/>
        </p:nvSpPr>
        <p:spPr>
          <a:xfrm>
            <a:off x="3830638" y="4202113"/>
            <a:ext cx="381000" cy="3810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Up Arrow 27"/>
          <p:cNvSpPr/>
          <p:nvPr/>
        </p:nvSpPr>
        <p:spPr>
          <a:xfrm>
            <a:off x="5011738" y="4202113"/>
            <a:ext cx="381000" cy="3810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Down Arrow 28"/>
          <p:cNvSpPr/>
          <p:nvPr/>
        </p:nvSpPr>
        <p:spPr>
          <a:xfrm>
            <a:off x="5978525" y="4225925"/>
            <a:ext cx="3810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Down Arrow 29"/>
          <p:cNvSpPr/>
          <p:nvPr/>
        </p:nvSpPr>
        <p:spPr>
          <a:xfrm>
            <a:off x="6916738" y="4225925"/>
            <a:ext cx="3810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Up Arrow 30"/>
          <p:cNvSpPr/>
          <p:nvPr/>
        </p:nvSpPr>
        <p:spPr>
          <a:xfrm>
            <a:off x="8135938" y="4225925"/>
            <a:ext cx="381000" cy="3810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31"/>
          <p:cNvSpPr/>
          <p:nvPr/>
        </p:nvSpPr>
        <p:spPr>
          <a:xfrm>
            <a:off x="2649538" y="4049713"/>
            <a:ext cx="838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2"/>
          <p:cNvSpPr/>
          <p:nvPr/>
        </p:nvSpPr>
        <p:spPr>
          <a:xfrm>
            <a:off x="4783138" y="4049713"/>
            <a:ext cx="838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3"/>
          <p:cNvSpPr/>
          <p:nvPr/>
        </p:nvSpPr>
        <p:spPr>
          <a:xfrm>
            <a:off x="7907338" y="4049713"/>
            <a:ext cx="838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722" name="Text Box 5"/>
          <p:cNvSpPr txBox="1">
            <a:spLocks noChangeArrowheads="1"/>
          </p:cNvSpPr>
          <p:nvPr/>
        </p:nvSpPr>
        <p:spPr bwMode="auto">
          <a:xfrm>
            <a:off x="361950" y="5041900"/>
            <a:ext cx="8477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%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Costo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de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Alimentos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: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subirá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algunos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puntos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%.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Sin embargo, el monto del beneficio total en $ de se incrementará en función del volumen/ tráfico de la tienda.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La meta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es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ganancia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en $ no % FC. </a:t>
            </a:r>
          </a:p>
          <a:p>
            <a:pPr eaLnBrk="1" hangingPunct="1">
              <a:buFont typeface="Arial" charset="0"/>
              <a:buChar char="•"/>
            </a:pPr>
            <a:endParaRPr lang="en-US" sz="1600" b="1" dirty="0">
              <a:solidFill>
                <a:srgbClr val="00602B"/>
              </a:solidFill>
              <a:latin typeface="Arial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4087" y="52579"/>
            <a:ext cx="7759381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/>
              <a:t>Cómo</a:t>
            </a:r>
            <a:r>
              <a:rPr lang="en-US" sz="2800" dirty="0" smtClean="0"/>
              <a:t> </a:t>
            </a:r>
            <a:r>
              <a:rPr lang="en-US" sz="2800" dirty="0" err="1" smtClean="0"/>
              <a:t>cambian</a:t>
            </a:r>
            <a:r>
              <a:rPr lang="en-US" sz="2800" dirty="0" smtClean="0"/>
              <a:t> los </a:t>
            </a:r>
            <a:r>
              <a:rPr lang="en-US" sz="2800" dirty="0" err="1" smtClean="0"/>
              <a:t>números</a:t>
            </a:r>
            <a:r>
              <a:rPr lang="en-US" sz="2800" dirty="0" smtClean="0"/>
              <a:t> en un </a:t>
            </a:r>
            <a:r>
              <a:rPr lang="en-US" sz="2800" dirty="0" err="1" smtClean="0"/>
              <a:t>Programa</a:t>
            </a:r>
            <a:r>
              <a:rPr lang="en-US" sz="2800" dirty="0" smtClean="0"/>
              <a:t> </a:t>
            </a:r>
            <a:r>
              <a:rPr lang="en-US" sz="2800" dirty="0" err="1" smtClean="0"/>
              <a:t>Exitoso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1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WOW!</a:t>
            </a:r>
            <a:endParaRPr lang="en-US" dirty="0"/>
          </a:p>
        </p:txBody>
      </p:sp>
      <p:pic>
        <p:nvPicPr>
          <p:cNvPr id="7" name="Picture 6" descr="image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14"/>
          <a:stretch/>
        </p:blipFill>
        <p:spPr>
          <a:xfrm rot="10800000">
            <a:off x="28903" y="141089"/>
            <a:ext cx="4219399" cy="2419967"/>
          </a:xfrm>
          <a:prstGeom prst="rect">
            <a:avLst/>
          </a:prstGeom>
        </p:spPr>
      </p:pic>
      <p:pic>
        <p:nvPicPr>
          <p:cNvPr id="5" name="Picture 4" descr="IMG_1995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20" r="23279" b="-811"/>
          <a:stretch/>
        </p:blipFill>
        <p:spPr>
          <a:xfrm>
            <a:off x="20158" y="2620800"/>
            <a:ext cx="4273200" cy="4212000"/>
          </a:xfrm>
          <a:prstGeom prst="rect">
            <a:avLst/>
          </a:prstGeom>
        </p:spPr>
      </p:pic>
      <p:pic>
        <p:nvPicPr>
          <p:cNvPr id="9" name="Picture 8" descr="wow peat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47" b="24147"/>
          <a:stretch/>
        </p:blipFill>
        <p:spPr>
          <a:xfrm>
            <a:off x="4323026" y="-1786081"/>
            <a:ext cx="4800816" cy="853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300"/>
            <a:ext cx="9144000" cy="55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300"/>
            <a:ext cx="9144000" cy="55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6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300"/>
            <a:ext cx="9144000" cy="55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2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300"/>
            <a:ext cx="9144000" cy="55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7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3840</TotalTime>
  <Words>403</Words>
  <Application>Microsoft Macintosh PowerPoint</Application>
  <PresentationFormat>On-screen Show (4:3)</PresentationFormat>
  <Paragraphs>140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Advantage</vt:lpstr>
      <vt:lpstr>REUNIÓN FRANQUICIADOS</vt:lpstr>
      <vt:lpstr>RENTABILIDAS A TRAVES DE LAS OFERTAS DE VALOR</vt:lpstr>
      <vt:lpstr>WOW</vt:lpstr>
      <vt:lpstr>PowerPoint Presentation</vt:lpstr>
      <vt:lpstr>WOW!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Evolucion WOW local 2013</vt:lpstr>
      <vt:lpstr>Evolucion WOW local 2013</vt:lpstr>
      <vt:lpstr>Evolucion WOW local 2013</vt:lpstr>
      <vt:lpstr>PowerPoint Presentation</vt:lpstr>
      <vt:lpstr>Planificacion, Metas y Desafios de un programa de valor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Sistema de Metas a traves del Software</vt:lpstr>
      <vt:lpstr>PowerPoint Presentation</vt:lpstr>
      <vt:lpstr>PowerPoint Presentation</vt:lpstr>
      <vt:lpstr>Mail  </vt:lpstr>
    </vt:vector>
  </TitlesOfParts>
  <Company>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REUNION FRANQUICIADOS</dc:title>
  <dc:creator>a</dc:creator>
  <cp:lastModifiedBy>a</cp:lastModifiedBy>
  <cp:revision>114</cp:revision>
  <dcterms:created xsi:type="dcterms:W3CDTF">2013-06-09T18:10:36Z</dcterms:created>
  <dcterms:modified xsi:type="dcterms:W3CDTF">2013-08-26T18:56:21Z</dcterms:modified>
</cp:coreProperties>
</file>